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7" r:id="rId13"/>
    <p:sldId id="266" r:id="rId14"/>
    <p:sldId id="270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Elements of Art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18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Emphasis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63287"/>
            <a:ext cx="8596668" cy="3904991"/>
          </a:xfrm>
        </p:spPr>
        <p:txBody>
          <a:bodyPr/>
          <a:lstStyle/>
          <a:p>
            <a:r>
              <a:rPr lang="en-US" dirty="0"/>
              <a:t>Emphasis is the part of the design that catches the viewer’s attention. Usually the</a:t>
            </a:r>
          </a:p>
          <a:p>
            <a:r>
              <a:rPr lang="en-US" dirty="0"/>
              <a:t>artist will make one area stand out by contrasting it with other areas. The area could</a:t>
            </a:r>
          </a:p>
          <a:p>
            <a:r>
              <a:rPr lang="en-US" dirty="0"/>
              <a:t>be different in size, color, texture, shape, 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532908"/>
            <a:ext cx="3175497" cy="2119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30" y="3466405"/>
            <a:ext cx="1858013" cy="1858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20" y="3565524"/>
            <a:ext cx="1659774" cy="16597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14" y="3176155"/>
            <a:ext cx="18478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83088"/>
            <a:ext cx="8596668" cy="3880773"/>
          </a:xfrm>
        </p:spPr>
        <p:txBody>
          <a:bodyPr/>
          <a:lstStyle/>
          <a:p>
            <a:r>
              <a:rPr lang="en-US" dirty="0"/>
              <a:t>Movement is the path the viewer’s eye takes through the work of art, often to focal</a:t>
            </a:r>
          </a:p>
          <a:p>
            <a:r>
              <a:rPr lang="en-US" dirty="0"/>
              <a:t>areas. Such movement can be directed along lines, edges, shape, and color within the</a:t>
            </a:r>
          </a:p>
          <a:p>
            <a:r>
              <a:rPr lang="en-US" dirty="0"/>
              <a:t>work of art.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884" y="2603888"/>
            <a:ext cx="5785658" cy="392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1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Repetition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45942"/>
            <a:ext cx="8596668" cy="3880773"/>
          </a:xfrm>
        </p:spPr>
        <p:txBody>
          <a:bodyPr/>
          <a:lstStyle/>
          <a:p>
            <a:r>
              <a:rPr lang="en-US" dirty="0"/>
              <a:t>Repetition works with pattern to make the work of art seem active. The repetition</a:t>
            </a:r>
          </a:p>
          <a:p>
            <a:r>
              <a:rPr lang="en-US" dirty="0"/>
              <a:t>of elements of design creates unity within the work of art.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22" y="2666742"/>
            <a:ext cx="5691092" cy="20289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930400"/>
            <a:ext cx="3630930" cy="47933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27963" y="6276110"/>
            <a:ext cx="178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Donald Judd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37629"/>
            <a:ext cx="8596668" cy="3880773"/>
          </a:xfrm>
        </p:spPr>
        <p:txBody>
          <a:bodyPr/>
          <a:lstStyle/>
          <a:p>
            <a:r>
              <a:rPr lang="en-US" dirty="0"/>
              <a:t>Pattern is the repeating of an object or symbol all over the work of art.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89" y="1930400"/>
            <a:ext cx="6549314" cy="1127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229" y="3278015"/>
            <a:ext cx="5085657" cy="334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0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Rhythm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4254"/>
            <a:ext cx="8596668" cy="3880773"/>
          </a:xfrm>
        </p:spPr>
        <p:txBody>
          <a:bodyPr/>
          <a:lstStyle/>
          <a:p>
            <a:r>
              <a:rPr lang="en-US" dirty="0"/>
              <a:t>Rhythm is created when one or more elements of design are used repeatedly </a:t>
            </a:r>
            <a:r>
              <a:rPr lang="en-US" dirty="0" smtClean="0"/>
              <a:t>to create </a:t>
            </a:r>
            <a:r>
              <a:rPr lang="en-US" dirty="0"/>
              <a:t>a feeling of organized movement. Rhythm creates a mood like music </a:t>
            </a:r>
            <a:r>
              <a:rPr lang="en-US" dirty="0" smtClean="0"/>
              <a:t>or dancing</a:t>
            </a:r>
            <a:r>
              <a:rPr lang="en-US" dirty="0"/>
              <a:t>. To keep rhythm exciting and active, variety is essential.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01" y="3580565"/>
            <a:ext cx="5142246" cy="1654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53" y="2790653"/>
            <a:ext cx="4598020" cy="366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9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79192"/>
            <a:ext cx="8596668" cy="3880773"/>
          </a:xfrm>
        </p:spPr>
        <p:txBody>
          <a:bodyPr/>
          <a:lstStyle/>
          <a:p>
            <a:r>
              <a:rPr lang="en-US" dirty="0"/>
              <a:t>Proportion is the feeling of unity created when all parts (sizes, amounts, or number)</a:t>
            </a:r>
          </a:p>
          <a:p>
            <a:r>
              <a:rPr lang="en-US" dirty="0"/>
              <a:t>relate well with each other. When drawing the human figure, proportion can refer</a:t>
            </a:r>
          </a:p>
          <a:p>
            <a:r>
              <a:rPr lang="en-US" dirty="0"/>
              <a:t>to the size of the head compared to the rest of the body.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39" y="3284635"/>
            <a:ext cx="6439565" cy="338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8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Variety &amp; Unity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9069"/>
            <a:ext cx="8596668" cy="3880773"/>
          </a:xfrm>
        </p:spPr>
        <p:txBody>
          <a:bodyPr/>
          <a:lstStyle/>
          <a:p>
            <a:r>
              <a:rPr lang="en-US" dirty="0"/>
              <a:t>Variety is the use of several elements of design to hold the viewer’s attention </a:t>
            </a:r>
            <a:r>
              <a:rPr lang="en-US" dirty="0" smtClean="0"/>
              <a:t>and to </a:t>
            </a:r>
            <a:r>
              <a:rPr lang="en-US" dirty="0"/>
              <a:t>guide the viewer’s eye through and around the work of art</a:t>
            </a:r>
            <a:r>
              <a:rPr lang="en-US" dirty="0" smtClean="0"/>
              <a:t>.</a:t>
            </a:r>
          </a:p>
          <a:p>
            <a:r>
              <a:rPr lang="en-US" dirty="0"/>
              <a:t>Unity is the feeling of harmony between all parts of the work of art, which creates a sense of completeness.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01" y="2956828"/>
            <a:ext cx="6757528" cy="350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9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 is a mark with greater length than width. Lines can be horizontal, vertical,</a:t>
            </a:r>
          </a:p>
          <a:p>
            <a:r>
              <a:rPr lang="en-US" dirty="0"/>
              <a:t>or diagonal; straight or curved; thick or thin.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614" y="3193819"/>
            <a:ext cx="4291610" cy="366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Shape is a closed line. Shapes can be geometric, like squares and circles; or</a:t>
            </a:r>
          </a:p>
          <a:p>
            <a:r>
              <a:rPr lang="en-US" dirty="0"/>
              <a:t>organic, like free-form or natural shapes. Shapes are flat and can express length</a:t>
            </a:r>
          </a:p>
          <a:p>
            <a:r>
              <a:rPr lang="en-US" dirty="0"/>
              <a:t>and width.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688" y="3258675"/>
            <a:ext cx="57435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6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Forms are three-dimensional shapes expressing length, width, and depth. Balls,</a:t>
            </a:r>
          </a:p>
          <a:p>
            <a:r>
              <a:rPr lang="en-US" dirty="0"/>
              <a:t>cylinders, boxes, and pyramids are forms.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95" y="3320733"/>
            <a:ext cx="4358814" cy="308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0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8502"/>
          </a:xfrm>
        </p:spPr>
        <p:txBody>
          <a:bodyPr/>
          <a:lstStyle/>
          <a:p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8102"/>
            <a:ext cx="8596668" cy="3880773"/>
          </a:xfrm>
        </p:spPr>
        <p:txBody>
          <a:bodyPr/>
          <a:lstStyle/>
          <a:p>
            <a:r>
              <a:rPr lang="en-US" dirty="0"/>
              <a:t>Space is the area between and around objects.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space around objects is </a:t>
            </a:r>
            <a:r>
              <a:rPr lang="en-US" dirty="0" smtClean="0"/>
              <a:t>often called </a:t>
            </a:r>
            <a:r>
              <a:rPr lang="en-US" dirty="0"/>
              <a:t>negative space; negative space has shape. </a:t>
            </a:r>
            <a:endParaRPr lang="en-US" dirty="0" smtClean="0"/>
          </a:p>
          <a:p>
            <a:r>
              <a:rPr lang="en-US" dirty="0" smtClean="0"/>
              <a:t>Space </a:t>
            </a:r>
            <a:r>
              <a:rPr lang="en-US" dirty="0"/>
              <a:t>can also refer to </a:t>
            </a:r>
            <a:r>
              <a:rPr lang="en-US" dirty="0" smtClean="0"/>
              <a:t>the feeling </a:t>
            </a:r>
            <a:r>
              <a:rPr lang="en-US" dirty="0"/>
              <a:t>of depth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Real space is three-dimensional; in visual art, when we </a:t>
            </a:r>
            <a:r>
              <a:rPr lang="en-US" dirty="0" smtClean="0"/>
              <a:t>create the </a:t>
            </a:r>
            <a:r>
              <a:rPr lang="en-US" dirty="0"/>
              <a:t>feeling or illusion of depth, we call it space.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87" y="4019548"/>
            <a:ext cx="2225556" cy="233968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4302096"/>
            <a:ext cx="2800350" cy="16287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679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69571"/>
          </a:xfrm>
        </p:spPr>
        <p:txBody>
          <a:bodyPr/>
          <a:lstStyle/>
          <a:p>
            <a:r>
              <a:rPr lang="en-US" dirty="0" smtClean="0"/>
              <a:t>Texture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4131"/>
            <a:ext cx="8596668" cy="3880773"/>
          </a:xfrm>
        </p:spPr>
        <p:txBody>
          <a:bodyPr/>
          <a:lstStyle/>
          <a:p>
            <a:r>
              <a:rPr lang="en-US" dirty="0"/>
              <a:t>Texture is the surface quality that can be seen and felt. Textures can be rough or</a:t>
            </a:r>
          </a:p>
          <a:p>
            <a:r>
              <a:rPr lang="en-US" dirty="0"/>
              <a:t>smooth, soft or hard. Textures do not always feel the way they look; for example,</a:t>
            </a:r>
          </a:p>
          <a:p>
            <a:r>
              <a:rPr lang="en-US" dirty="0"/>
              <a:t>a drawing of a porcupine may look prickly, but if you touch the drawing, the</a:t>
            </a:r>
          </a:p>
          <a:p>
            <a:r>
              <a:rPr lang="en-US" dirty="0"/>
              <a:t>paper is still smooth.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031" y="3344517"/>
            <a:ext cx="4613565" cy="336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6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4352"/>
          </a:xfrm>
        </p:spPr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62814"/>
            <a:ext cx="8596668" cy="3880773"/>
          </a:xfrm>
        </p:spPr>
        <p:txBody>
          <a:bodyPr/>
          <a:lstStyle/>
          <a:p>
            <a:r>
              <a:rPr lang="en-US" dirty="0"/>
              <a:t>Color is light reflected off of objects. Color has three main characteristics: hue</a:t>
            </a:r>
          </a:p>
          <a:p>
            <a:r>
              <a:rPr lang="en-US" dirty="0"/>
              <a:t>(the name of the color, such as red, green, blue, etc.), value (how light or dark it</a:t>
            </a:r>
          </a:p>
          <a:p>
            <a:r>
              <a:rPr lang="en-US" dirty="0"/>
              <a:t>is), and intensity (how bright or dull it is).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484" y="2532545"/>
            <a:ext cx="4197928" cy="406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Principles of Design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9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873"/>
          </a:xfrm>
        </p:spPr>
        <p:txBody>
          <a:bodyPr/>
          <a:lstStyle/>
          <a:p>
            <a:r>
              <a:rPr lang="en-US" dirty="0" smtClean="0"/>
              <a:t>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88473"/>
            <a:ext cx="8596668" cy="3880773"/>
          </a:xfrm>
        </p:spPr>
        <p:txBody>
          <a:bodyPr/>
          <a:lstStyle/>
          <a:p>
            <a:r>
              <a:rPr lang="en-US" dirty="0"/>
              <a:t>Balance is the distribution of the visual weight of objects, colors, texture, and space.</a:t>
            </a:r>
          </a:p>
          <a:p>
            <a:r>
              <a:rPr lang="en-US" dirty="0"/>
              <a:t>If the design was a scale, these elements should be balanced to make a design </a:t>
            </a:r>
            <a:r>
              <a:rPr lang="en-US" dirty="0" smtClean="0"/>
              <a:t>feel stable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symmetrical balance, the elements used on one side of the design </a:t>
            </a:r>
            <a:r>
              <a:rPr lang="en-US" dirty="0" smtClean="0"/>
              <a:t>are similar </a:t>
            </a:r>
            <a:r>
              <a:rPr lang="en-US" dirty="0"/>
              <a:t>to those on the other side; in asymmetrical balance, the sides are </a:t>
            </a:r>
            <a:r>
              <a:rPr lang="en-US" dirty="0" smtClean="0"/>
              <a:t>different but </a:t>
            </a:r>
            <a:r>
              <a:rPr lang="en-US" dirty="0"/>
              <a:t>still look balanced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In radial balance, the elements are arranged around a </a:t>
            </a:r>
            <a:r>
              <a:rPr lang="en-US" dirty="0" smtClean="0"/>
              <a:t>central point </a:t>
            </a:r>
            <a:r>
              <a:rPr lang="en-US" dirty="0"/>
              <a:t>and may be similar.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79" y="4455044"/>
            <a:ext cx="5553509" cy="2046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763" y="4883359"/>
            <a:ext cx="1984002" cy="109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0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</TotalTime>
  <Words>633</Words>
  <Application>Microsoft Office PowerPoint</Application>
  <PresentationFormat>Widescreen</PresentationFormat>
  <Paragraphs>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</vt:lpstr>
      <vt:lpstr>Elements of Art </vt:lpstr>
      <vt:lpstr>Line </vt:lpstr>
      <vt:lpstr>Shape</vt:lpstr>
      <vt:lpstr>Forms</vt:lpstr>
      <vt:lpstr>Space</vt:lpstr>
      <vt:lpstr>Texture </vt:lpstr>
      <vt:lpstr>Color</vt:lpstr>
      <vt:lpstr>Principles of Design </vt:lpstr>
      <vt:lpstr>Balance</vt:lpstr>
      <vt:lpstr>Emphasis</vt:lpstr>
      <vt:lpstr>Movement</vt:lpstr>
      <vt:lpstr>Repetition </vt:lpstr>
      <vt:lpstr>Pattern</vt:lpstr>
      <vt:lpstr>Rhythm</vt:lpstr>
      <vt:lpstr>Proportion</vt:lpstr>
      <vt:lpstr>Variety &amp; Unity </vt:lpstr>
    </vt:vector>
  </TitlesOfParts>
  <Company>Pflugerville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Art</dc:title>
  <dc:creator>Jacqueline Cardenas</dc:creator>
  <cp:lastModifiedBy>Jacqueline Cardenas</cp:lastModifiedBy>
  <cp:revision>5</cp:revision>
  <dcterms:created xsi:type="dcterms:W3CDTF">2016-08-31T14:38:34Z</dcterms:created>
  <dcterms:modified xsi:type="dcterms:W3CDTF">2016-08-31T16:34:29Z</dcterms:modified>
</cp:coreProperties>
</file>